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E1C9F-6FD5-4C19-8D45-1D10DFB91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4CB61F-2F93-4505-9910-E80618B42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29064D-403D-4391-A711-01127FBC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BEFB1-3FC3-488C-ADAD-FC78B067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7C4113-73F0-4B2E-B324-AEE6A72A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93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67DC3-EBB1-4A94-8BFE-51F258BD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42F66F-3693-41D5-B290-1F7CF8F50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6E1DBB-A0A2-4380-BF6A-B8D0814E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CE3855-DF51-4E3C-AE14-E3A360CC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D21B16-355D-4EA8-965E-86DCAA19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08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F3ABAA-1839-4AF9-A9F8-52E28D3F0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8CC914F-E7A7-4713-858A-05D35EBC7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E9B8FD-129C-478E-9A93-F5676CCB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F18879-70DB-4C7A-A99C-9DC27F86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8BC1C9-7063-4863-A80F-52D522E9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25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A768C-16D0-4F22-A9E8-5132C8C7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952A81-BFC1-4662-884B-F6BE85BCB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78B6B9-C0B5-4F77-A1CE-C5752D1C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CB2D03-49BA-4189-82B9-9924E0E5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BCAC2A-CFC8-484E-B186-E0A73E7D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4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6F5A6-DE73-4292-B598-5210141C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850B11-B6C6-4CCA-9425-EE2E4477D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AB6AD2-BA99-4D9C-A8D0-FCE0989B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70D7A6-9FD1-4F1B-9237-03F1149B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6D1420-EC08-4077-9B40-3ECD13C1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7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F267E6-53C4-45A6-9843-4E283AEA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66F627-2E73-493C-AAED-EAAFD51F0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3F5BF7-C573-4F86-9E4E-CDB13991F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917A1A-497B-4C6C-AA46-06196C2D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686082-BD55-4A89-A992-A576BC8E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450FB1-457D-4E30-A843-83D11582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31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7A037-810E-493D-B111-02BC70B9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B9D134-1E4B-46CA-9808-C90FE2381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383CF1-CC1E-4384-AD4E-2CFAFFFC1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7AD2BD-C647-42B2-A5BA-AD8315F2D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F9E7D0-D168-45A1-9A84-7414D9D5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D553BBB-4DD6-4A78-A442-DD2B7DB4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6914C85-0A6B-40C7-AE83-E7787E52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E36AAF-2448-4165-9FC0-7787DAD8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9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A50B0-DBA1-4EE6-914E-8D2986FE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7210A6-8CCA-48DF-955D-0DB6E867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1AF832-5379-4408-85BE-35D17A0A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4A8937-691B-4434-9C41-E5D0ED59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56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9E7EBD0-02E4-43FB-802B-C2DE1491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AA98902-FA58-495B-B9E2-267F84D8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51F26D-77DA-4423-AFFB-F015A37A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03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2FE5E-5861-4CBB-87EC-60E90F7DA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CF99D3-6D7B-47F5-A9F5-EEA4BC58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8609B4-AE97-47F0-8092-91BFF9DFD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78E1EE-21AD-49A5-B3A1-B8C1218F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2A53E8-EB48-4794-9EB1-17D12DFB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426A7D-D489-4074-8363-0AC7C02D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60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00819-8EAA-4BC7-92D8-7B229AA79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1FE0732-3AEE-46C7-86D0-600662830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7C299E-6CEA-4E8A-A9D1-EF51A181C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BF1DB8-81F1-401B-B515-AC4A8363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46C32D-292C-44A6-BD2E-741A63A3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FC4183-7537-4933-A630-A49DB687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55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98B61F-C013-4F64-88A7-6EABF634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7B4E3F-658C-41F6-A5B3-7DA4D197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A5FA30-940D-4D75-8C76-275CB2742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3E7E-88E0-41A0-8AE7-AD318D5238C9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2BAFCC-84E6-40E9-ACA8-F50665C30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4946A2-D620-4F71-9A44-1CAAD875F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6ABCA-E778-4096-8042-43561D142D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37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slide" Target="slide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8FCDF-D539-4673-B99C-0919D2530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2263"/>
            <a:ext cx="9144000" cy="1646238"/>
          </a:xfrm>
        </p:spPr>
        <p:txBody>
          <a:bodyPr>
            <a:normAutofit/>
          </a:bodyPr>
          <a:lstStyle/>
          <a:p>
            <a:r>
              <a:rPr lang="de-DE" sz="5400" b="1" dirty="0"/>
              <a:t>Automatisierte Kostenerstattung</a:t>
            </a:r>
            <a:br>
              <a:rPr lang="de-DE" sz="5400" b="1" dirty="0"/>
            </a:br>
            <a:r>
              <a:rPr lang="de-DE" sz="5400" b="1" dirty="0"/>
              <a:t>mit PROSOZ 14plus</a:t>
            </a:r>
            <a:endParaRPr lang="de-DE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35E94C-EDC1-47F3-8B7F-7D487ADF2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6987"/>
            <a:ext cx="9144000" cy="860425"/>
          </a:xfrm>
        </p:spPr>
        <p:txBody>
          <a:bodyPr>
            <a:normAutofit fontScale="70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>
                <a:hlinkClick r:id="rId2" action="ppaction://hlinksldjump"/>
              </a:rPr>
              <a:t>Online Kostenabrechnung mit RP Kassel</a:t>
            </a:r>
            <a:endParaRPr lang="de-DE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4000" dirty="0">
                <a:hlinkClick r:id="rId3" action="ppaction://hlinksldjump"/>
              </a:rPr>
              <a:t>Kostenabrechnung mit Dritten / anderen Jugendämtern</a:t>
            </a:r>
            <a:endParaRPr lang="de-DE" sz="4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6BEF199-3C26-4B09-871E-F4FE11B21094}"/>
              </a:ext>
            </a:extLst>
          </p:cNvPr>
          <p:cNvSpPr txBox="1"/>
          <p:nvPr/>
        </p:nvSpPr>
        <p:spPr>
          <a:xfrm>
            <a:off x="3238500" y="5295898"/>
            <a:ext cx="6060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Interaktive Präsentation:</a:t>
            </a:r>
            <a:br>
              <a:rPr lang="de-DE" i="1" dirty="0"/>
            </a:br>
            <a:r>
              <a:rPr lang="de-DE" i="1" dirty="0"/>
              <a:t>Klicken Sie auf die Hyperlinks, um sich in der Datei zu bewegen</a:t>
            </a:r>
          </a:p>
        </p:txBody>
      </p:sp>
    </p:spTree>
    <p:extLst>
      <p:ext uri="{BB962C8B-B14F-4D97-AF65-F5344CB8AC3E}">
        <p14:creationId xmlns:p14="http://schemas.microsoft.com/office/powerpoint/2010/main" val="309532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D36DF-EDB1-4A15-AA9F-CA90980B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Übersicht Online Kostenabrechnung mit RP Kassel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DE58C4-8E57-47C8-B760-EA0D89EEB416}"/>
              </a:ext>
            </a:extLst>
          </p:cNvPr>
          <p:cNvSpPr txBox="1"/>
          <p:nvPr/>
        </p:nvSpPr>
        <p:spPr>
          <a:xfrm>
            <a:off x="7603670" y="2650394"/>
            <a:ext cx="3839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Buchhaltungsstammdaten</a:t>
            </a:r>
            <a:br>
              <a:rPr lang="de-DE" dirty="0"/>
            </a:br>
            <a:r>
              <a:rPr lang="de-DE" dirty="0"/>
              <a:t>RP Kassel als KE-Pflichtiger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3A5F8B4-28A2-4A75-BF05-00889A78789E}"/>
              </a:ext>
            </a:extLst>
          </p:cNvPr>
          <p:cNvSpPr txBox="1"/>
          <p:nvPr/>
        </p:nvSpPr>
        <p:spPr>
          <a:xfrm>
            <a:off x="4292600" y="2545386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2" action="ppaction://hlinksldjump"/>
              </a:rPr>
              <a:t>Prosoz  Import-Tool</a:t>
            </a:r>
            <a:endParaRPr lang="de-DE" b="1" dirty="0"/>
          </a:p>
        </p:txBody>
      </p:sp>
      <p:sp>
        <p:nvSpPr>
          <p:cNvPr id="10" name="Welle 9">
            <a:extLst>
              <a:ext uri="{FF2B5EF4-FFF2-40B4-BE49-F238E27FC236}">
                <a16:creationId xmlns:a16="http://schemas.microsoft.com/office/drawing/2014/main" id="{0D851BCE-AB4B-4A15-A608-2DE3D16DD831}"/>
              </a:ext>
            </a:extLst>
          </p:cNvPr>
          <p:cNvSpPr/>
          <p:nvPr/>
        </p:nvSpPr>
        <p:spPr>
          <a:xfrm>
            <a:off x="977900" y="1690689"/>
            <a:ext cx="2260600" cy="2055206"/>
          </a:xfrm>
          <a:prstGeom prst="wave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Liste (CSV) RP Kassel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AZ, Name, Vorname, </a:t>
            </a:r>
            <a:r>
              <a:rPr lang="de-DE" dirty="0" err="1">
                <a:solidFill>
                  <a:schemeClr val="tx1"/>
                </a:solidFill>
              </a:rPr>
              <a:t>GebDat</a:t>
            </a:r>
            <a:r>
              <a:rPr lang="de-DE" dirty="0">
                <a:solidFill>
                  <a:schemeClr val="tx1"/>
                </a:solidFill>
              </a:rPr>
              <a:t>,   </a:t>
            </a:r>
            <a:r>
              <a:rPr lang="de-DE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D81BA15-0661-44E1-851B-C638609314AA}"/>
              </a:ext>
            </a:extLst>
          </p:cNvPr>
          <p:cNvSpPr/>
          <p:nvPr/>
        </p:nvSpPr>
        <p:spPr>
          <a:xfrm>
            <a:off x="2349500" y="2827972"/>
            <a:ext cx="406400" cy="414298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noFill/>
              </a:rPr>
              <a:t>cv</a:t>
            </a: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E710FB7F-3D45-43CB-96FA-01F411F0C9C6}"/>
              </a:ext>
            </a:extLst>
          </p:cNvPr>
          <p:cNvSpPr/>
          <p:nvPr/>
        </p:nvSpPr>
        <p:spPr>
          <a:xfrm>
            <a:off x="2743200" y="2827972"/>
            <a:ext cx="4847770" cy="3693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73F6FEA-7653-4D2A-9BEC-F90E71346C3F}"/>
              </a:ext>
            </a:extLst>
          </p:cNvPr>
          <p:cNvSpPr txBox="1"/>
          <p:nvPr/>
        </p:nvSpPr>
        <p:spPr>
          <a:xfrm>
            <a:off x="4178300" y="3092296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oder manuelle Erfassung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72458D7-83A1-40C3-98BC-E4644D9A26E5}"/>
              </a:ext>
            </a:extLst>
          </p:cNvPr>
          <p:cNvSpPr txBox="1"/>
          <p:nvPr/>
        </p:nvSpPr>
        <p:spPr>
          <a:xfrm>
            <a:off x="7603670" y="3296725"/>
            <a:ext cx="3839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Buchhaltung JH-Leistungen</a:t>
            </a:r>
            <a:br>
              <a:rPr lang="de-DE" b="1" dirty="0"/>
            </a:br>
            <a:r>
              <a:rPr lang="de-DE" dirty="0"/>
              <a:t>Aufwendungen und (optional) Erträge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8FB89F6-8F1C-46FE-ACDF-B60A031E7BC0}"/>
              </a:ext>
            </a:extLst>
          </p:cNvPr>
          <p:cNvSpPr txBox="1"/>
          <p:nvPr/>
        </p:nvSpPr>
        <p:spPr>
          <a:xfrm>
            <a:off x="7603670" y="2279381"/>
            <a:ext cx="383903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Prosoz 14plus – Vorgang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CBE685A-3A2B-4101-9907-CA1D1A7A8627}"/>
              </a:ext>
            </a:extLst>
          </p:cNvPr>
          <p:cNvSpPr txBox="1"/>
          <p:nvPr/>
        </p:nvSpPr>
        <p:spPr>
          <a:xfrm>
            <a:off x="7603670" y="3931584"/>
            <a:ext cx="3839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3" action="ppaction://hlinksldjump"/>
              </a:rPr>
              <a:t>Aktion Kostenabrechnung</a:t>
            </a:r>
            <a:endParaRPr lang="de-DE" b="1" dirty="0"/>
          </a:p>
          <a:p>
            <a:r>
              <a:rPr lang="de-DE" dirty="0"/>
              <a:t>Aufwendungen und (optional) Erträge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F52E921-0F14-4D91-A630-1BFDEDD26CE2}"/>
              </a:ext>
            </a:extLst>
          </p:cNvPr>
          <p:cNvSpPr txBox="1"/>
          <p:nvPr/>
        </p:nvSpPr>
        <p:spPr>
          <a:xfrm>
            <a:off x="977898" y="5044915"/>
            <a:ext cx="22606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RP Kassel</a:t>
            </a:r>
            <a:br>
              <a:rPr lang="de-DE" b="1" dirty="0"/>
            </a:br>
            <a:endParaRPr lang="de-DE" b="1" dirty="0"/>
          </a:p>
          <a:p>
            <a:r>
              <a:rPr lang="de-DE" dirty="0"/>
              <a:t>Civento – </a:t>
            </a:r>
          </a:p>
          <a:p>
            <a:r>
              <a:rPr lang="de-DE" dirty="0"/>
              <a:t>Abrechnungssystem</a:t>
            </a:r>
            <a:br>
              <a:rPr lang="de-DE" dirty="0"/>
            </a:br>
            <a:endParaRPr lang="de-DE" dirty="0"/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E9B63E1E-B668-439F-A61F-552E667162E0}"/>
              </a:ext>
            </a:extLst>
          </p:cNvPr>
          <p:cNvSpPr/>
          <p:nvPr/>
        </p:nvSpPr>
        <p:spPr>
          <a:xfrm rot="10800000">
            <a:off x="3238499" y="5804660"/>
            <a:ext cx="6892469" cy="3693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B1CD0CDF-6D62-4A19-BBEB-D118CC5F48D5}"/>
              </a:ext>
            </a:extLst>
          </p:cNvPr>
          <p:cNvSpPr/>
          <p:nvPr/>
        </p:nvSpPr>
        <p:spPr>
          <a:xfrm rot="16200000">
            <a:off x="9382437" y="5155548"/>
            <a:ext cx="1313466" cy="183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33220866-CC2E-49D0-A9E2-F911DD9F2968}"/>
              </a:ext>
            </a:extLst>
          </p:cNvPr>
          <p:cNvGrpSpPr/>
          <p:nvPr/>
        </p:nvGrpSpPr>
        <p:grpSpPr>
          <a:xfrm>
            <a:off x="10568013" y="5264611"/>
            <a:ext cx="773706" cy="1080097"/>
            <a:chOff x="3661291" y="1768431"/>
            <a:chExt cx="1136647" cy="1609216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30AB7D02-3C12-4DC8-BAAC-097C047DD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61291" y="2052084"/>
              <a:ext cx="916131" cy="1325563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866C393-FB8C-49C3-BC80-3862DEEFB7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6447" t="6810" r="16110" b="6506"/>
            <a:stretch/>
          </p:blipFill>
          <p:spPr>
            <a:xfrm>
              <a:off x="4356905" y="1768431"/>
              <a:ext cx="441033" cy="566854"/>
            </a:xfrm>
            <a:prstGeom prst="rect">
              <a:avLst/>
            </a:prstGeom>
          </p:spPr>
        </p:pic>
      </p:grpSp>
      <p:pic>
        <p:nvPicPr>
          <p:cNvPr id="28" name="Grafik 27">
            <a:extLst>
              <a:ext uri="{FF2B5EF4-FFF2-40B4-BE49-F238E27FC236}">
                <a16:creationId xmlns:a16="http://schemas.microsoft.com/office/drawing/2014/main" id="{243B67E4-7539-4970-9CB3-9545285808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0079" y="5770261"/>
            <a:ext cx="1904654" cy="39981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4CC27BEB-5E96-4A5A-8B74-BEA4CD47F45F}"/>
              </a:ext>
            </a:extLst>
          </p:cNvPr>
          <p:cNvSpPr txBox="1"/>
          <p:nvPr/>
        </p:nvSpPr>
        <p:spPr>
          <a:xfrm>
            <a:off x="4780079" y="6146945"/>
            <a:ext cx="205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7" action="ppaction://hlinksldjump"/>
              </a:rPr>
              <a:t>Upload ADT-Portal</a:t>
            </a:r>
            <a:endParaRPr lang="de-DE" b="1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D6AC59D3-E32E-43C5-8CA0-72B90B39E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9707" y="4818903"/>
            <a:ext cx="755159" cy="593173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C1E1F357-FAF5-42F8-B9FC-9150722AB8AC}"/>
              </a:ext>
            </a:extLst>
          </p:cNvPr>
          <p:cNvSpPr txBox="1"/>
          <p:nvPr/>
        </p:nvSpPr>
        <p:spPr>
          <a:xfrm>
            <a:off x="7931092" y="5225203"/>
            <a:ext cx="2044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9" action="ppaction://hlinksldjump"/>
              </a:rPr>
              <a:t>Export Schnittstelle Kostenabrechnung</a:t>
            </a:r>
            <a:endParaRPr lang="de-DE" b="1" dirty="0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308F19D6-51F1-4B61-8248-E361C1CE7AC5}"/>
              </a:ext>
            </a:extLst>
          </p:cNvPr>
          <p:cNvSpPr/>
          <p:nvPr/>
        </p:nvSpPr>
        <p:spPr>
          <a:xfrm>
            <a:off x="7108370" y="5676694"/>
            <a:ext cx="623602" cy="5664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267899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D36DF-EDB1-4A15-AA9F-CA90980B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4500" cy="1325563"/>
          </a:xfrm>
        </p:spPr>
        <p:txBody>
          <a:bodyPr>
            <a:normAutofit/>
          </a:bodyPr>
          <a:lstStyle/>
          <a:p>
            <a:r>
              <a:rPr lang="de-DE" sz="4000" dirty="0"/>
              <a:t>Übersicht Kostenabrechnung mit Dritten / anderen Jugendämtern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DE58C4-8E57-47C8-B760-EA0D89EEB416}"/>
              </a:ext>
            </a:extLst>
          </p:cNvPr>
          <p:cNvSpPr txBox="1"/>
          <p:nvPr/>
        </p:nvSpPr>
        <p:spPr>
          <a:xfrm>
            <a:off x="7603670" y="2650394"/>
            <a:ext cx="3839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Buchhaltungsstammdaten</a:t>
            </a:r>
            <a:br>
              <a:rPr lang="de-DE" dirty="0"/>
            </a:br>
            <a:r>
              <a:rPr lang="de-DE" dirty="0"/>
              <a:t>Dritter als KE-Pflichtiger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72458D7-83A1-40C3-98BC-E4644D9A26E5}"/>
              </a:ext>
            </a:extLst>
          </p:cNvPr>
          <p:cNvSpPr txBox="1"/>
          <p:nvPr/>
        </p:nvSpPr>
        <p:spPr>
          <a:xfrm>
            <a:off x="7603670" y="3296725"/>
            <a:ext cx="3839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Buchhaltung JH-Leistungen</a:t>
            </a:r>
            <a:br>
              <a:rPr lang="de-DE" b="1" dirty="0"/>
            </a:br>
            <a:r>
              <a:rPr lang="de-DE" dirty="0"/>
              <a:t>Aufwendungen und (optional) Erträge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8FB89F6-8F1C-46FE-ACDF-B60A031E7BC0}"/>
              </a:ext>
            </a:extLst>
          </p:cNvPr>
          <p:cNvSpPr txBox="1"/>
          <p:nvPr/>
        </p:nvSpPr>
        <p:spPr>
          <a:xfrm>
            <a:off x="7603670" y="2279381"/>
            <a:ext cx="383903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Prosoz 14plus – Vorgang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CBE685A-3A2B-4101-9907-CA1D1A7A8627}"/>
              </a:ext>
            </a:extLst>
          </p:cNvPr>
          <p:cNvSpPr txBox="1"/>
          <p:nvPr/>
        </p:nvSpPr>
        <p:spPr>
          <a:xfrm>
            <a:off x="7603670" y="3931584"/>
            <a:ext cx="3839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2" action="ppaction://hlinksldjump"/>
              </a:rPr>
              <a:t>Aktion Kostenabrechnung</a:t>
            </a:r>
            <a:br>
              <a:rPr lang="de-DE" b="1" dirty="0"/>
            </a:br>
            <a:r>
              <a:rPr lang="de-DE" dirty="0"/>
              <a:t>Aufwendungen und (optional) Erträge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F52E921-0F14-4D91-A630-1BFDEDD26CE2}"/>
              </a:ext>
            </a:extLst>
          </p:cNvPr>
          <p:cNvSpPr txBox="1"/>
          <p:nvPr/>
        </p:nvSpPr>
        <p:spPr>
          <a:xfrm>
            <a:off x="977899" y="5247348"/>
            <a:ext cx="22606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b="1" dirty="0"/>
          </a:p>
          <a:p>
            <a:r>
              <a:rPr lang="de-DE" b="1" dirty="0"/>
              <a:t>Dritter / </a:t>
            </a:r>
          </a:p>
          <a:p>
            <a:r>
              <a:rPr lang="de-DE" b="1" dirty="0"/>
              <a:t>Anderes Jugendamt</a:t>
            </a:r>
            <a:br>
              <a:rPr lang="de-DE" b="1" dirty="0"/>
            </a:br>
            <a:endParaRPr lang="de-DE" dirty="0"/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E9B63E1E-B668-439F-A61F-552E667162E0}"/>
              </a:ext>
            </a:extLst>
          </p:cNvPr>
          <p:cNvSpPr/>
          <p:nvPr/>
        </p:nvSpPr>
        <p:spPr>
          <a:xfrm rot="10800000">
            <a:off x="3238499" y="5804660"/>
            <a:ext cx="6892469" cy="3693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B1CD0CDF-6D62-4A19-BBEB-D118CC5F48D5}"/>
              </a:ext>
            </a:extLst>
          </p:cNvPr>
          <p:cNvSpPr/>
          <p:nvPr/>
        </p:nvSpPr>
        <p:spPr>
          <a:xfrm rot="16200000">
            <a:off x="9382437" y="5155548"/>
            <a:ext cx="1313466" cy="183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33220866-CC2E-49D0-A9E2-F911DD9F2968}"/>
              </a:ext>
            </a:extLst>
          </p:cNvPr>
          <p:cNvGrpSpPr/>
          <p:nvPr/>
        </p:nvGrpSpPr>
        <p:grpSpPr>
          <a:xfrm>
            <a:off x="10311715" y="5367580"/>
            <a:ext cx="773706" cy="1080097"/>
            <a:chOff x="3661291" y="1768431"/>
            <a:chExt cx="1136647" cy="1609216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30AB7D02-3C12-4DC8-BAAC-097C047DD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61291" y="2052084"/>
              <a:ext cx="916131" cy="1325563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866C393-FB8C-49C3-BC80-3862DEEFB7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6447" t="6810" r="16110" b="6506"/>
            <a:stretch/>
          </p:blipFill>
          <p:spPr>
            <a:xfrm>
              <a:off x="4356905" y="1768431"/>
              <a:ext cx="441033" cy="566854"/>
            </a:xfrm>
            <a:prstGeom prst="rect">
              <a:avLst/>
            </a:prstGeom>
          </p:spPr>
        </p:pic>
      </p:grpSp>
      <p:sp>
        <p:nvSpPr>
          <p:cNvPr id="19" name="Textfeld 18">
            <a:extLst>
              <a:ext uri="{FF2B5EF4-FFF2-40B4-BE49-F238E27FC236}">
                <a16:creationId xmlns:a16="http://schemas.microsoft.com/office/drawing/2014/main" id="{C1E1F357-FAF5-42F8-B9FC-9150722AB8AC}"/>
              </a:ext>
            </a:extLst>
          </p:cNvPr>
          <p:cNvSpPr txBox="1"/>
          <p:nvPr/>
        </p:nvSpPr>
        <p:spPr>
          <a:xfrm>
            <a:off x="7931092" y="5225203"/>
            <a:ext cx="2044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5" action="ppaction://hlinksldjump"/>
              </a:rPr>
              <a:t>Excel Kostenabrechnung</a:t>
            </a:r>
            <a:endParaRPr lang="de-DE" b="1" dirty="0"/>
          </a:p>
        </p:txBody>
      </p:sp>
      <p:pic>
        <p:nvPicPr>
          <p:cNvPr id="4" name="Grafik 3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2565711B-60AF-4E28-BA40-E994CF5B73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623" y="4874472"/>
            <a:ext cx="64633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39961-9281-4F6E-A4E1-AD98A561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Prosoz Importtool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B067B-E35B-4313-B1CE-2DDEAC64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de-DE" dirty="0"/>
              <a:t>Import aller Vorgangs-IDs aus der Liste des RP Kassel in die zuvor angelegten Buchhaltungsstammdaten für den kostenerstattungs-pflichtigen Beteiligten RP Kassel in den Prosoz 14plus-Vorgängen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F7BA0F3-610B-430B-8678-A760E1FF0489}"/>
              </a:ext>
            </a:extLst>
          </p:cNvPr>
          <p:cNvSpPr txBox="1"/>
          <p:nvPr/>
        </p:nvSpPr>
        <p:spPr>
          <a:xfrm>
            <a:off x="10260050" y="6308209"/>
            <a:ext cx="1581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hlinkClick r:id="rId2" action="ppaction://hlinksldjump"/>
              </a:rPr>
              <a:t>&lt;&lt; Zur Übersicht</a:t>
            </a:r>
            <a:endParaRPr lang="de-DE" sz="16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67005ED-C34C-4F06-94E9-A39CE1817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40" y="3048302"/>
            <a:ext cx="8021169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81251-B889-4BD2-8D73-9D0D0590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Prosoz 14plus-Aktion </a:t>
            </a:r>
            <a:br>
              <a:rPr lang="de-DE" sz="4000" dirty="0"/>
            </a:br>
            <a:r>
              <a:rPr lang="de-DE" sz="4000" dirty="0"/>
              <a:t>Kostenabrechnung mit RP 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63655-8813-438A-A148-0421DB2E1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267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Nach Abrechnungszeitraum, Buchdatum oder Fälligkeit:</a:t>
            </a:r>
          </a:p>
          <a:p>
            <a:r>
              <a:rPr lang="de-DE" sz="2400" dirty="0"/>
              <a:t>Auto-Zusammenstellen aller Aufwendungen </a:t>
            </a:r>
            <a:br>
              <a:rPr lang="de-DE" sz="2400" dirty="0"/>
            </a:br>
            <a:r>
              <a:rPr lang="de-DE" sz="2400" dirty="0"/>
              <a:t>und Erträge</a:t>
            </a:r>
          </a:p>
          <a:p>
            <a:r>
              <a:rPr lang="de-DE" sz="2400" dirty="0"/>
              <a:t>Manuelles Hinzufügen von Aufwendungen </a:t>
            </a:r>
            <a:br>
              <a:rPr lang="de-DE" sz="2400" dirty="0"/>
            </a:br>
            <a:r>
              <a:rPr lang="de-DE" sz="2400" dirty="0"/>
              <a:t>und Erträgen</a:t>
            </a:r>
          </a:p>
          <a:p>
            <a:r>
              <a:rPr lang="de-DE" sz="2400" dirty="0"/>
              <a:t>Optional </a:t>
            </a:r>
            <a:br>
              <a:rPr lang="de-DE" sz="2400" dirty="0"/>
            </a:br>
            <a:r>
              <a:rPr lang="de-DE" sz="2400" dirty="0"/>
              <a:t>automatische Sollstellung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B92CC0-BDF4-4516-BC1E-FA55E5696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600" y="1754892"/>
            <a:ext cx="6669314" cy="442207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C3A2A96-0CE7-486A-B21F-86A97C84C14C}"/>
              </a:ext>
            </a:extLst>
          </p:cNvPr>
          <p:cNvSpPr txBox="1"/>
          <p:nvPr/>
        </p:nvSpPr>
        <p:spPr>
          <a:xfrm>
            <a:off x="10260050" y="6308209"/>
            <a:ext cx="1581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hlinkClick r:id="rId3" action="ppaction://hlinksldjump"/>
              </a:rPr>
              <a:t>&lt;&lt; Zur Übersicht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29948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81251-B889-4BD2-8D73-9D0D0590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Prosoz 14plus-Aktion </a:t>
            </a:r>
            <a:br>
              <a:rPr lang="de-DE" sz="4000" dirty="0"/>
            </a:br>
            <a:r>
              <a:rPr lang="de-DE" sz="4000" dirty="0"/>
              <a:t>Kostenabrechnung mit Dritten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63655-8813-438A-A148-0421DB2E1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267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Nach Abrechnungszeitraum, Buchdatum oder Fälligkeit:</a:t>
            </a:r>
          </a:p>
          <a:p>
            <a:r>
              <a:rPr lang="de-DE" sz="2400" dirty="0"/>
              <a:t>Auto-Zusammenstellen aller Aufwendungen </a:t>
            </a:r>
            <a:br>
              <a:rPr lang="de-DE" sz="2400" dirty="0"/>
            </a:br>
            <a:r>
              <a:rPr lang="de-DE" sz="2400" dirty="0"/>
              <a:t>und Erträge</a:t>
            </a:r>
          </a:p>
          <a:p>
            <a:r>
              <a:rPr lang="de-DE" sz="2400" dirty="0"/>
              <a:t>Manuelles Hinzufügen von Aufwendungen </a:t>
            </a:r>
            <a:br>
              <a:rPr lang="de-DE" sz="2400" dirty="0"/>
            </a:br>
            <a:r>
              <a:rPr lang="de-DE" sz="2400" dirty="0"/>
              <a:t>und Erträgen</a:t>
            </a:r>
          </a:p>
          <a:p>
            <a:r>
              <a:rPr lang="de-DE" sz="2400" dirty="0"/>
              <a:t>Optional </a:t>
            </a:r>
            <a:br>
              <a:rPr lang="de-DE" sz="2400" dirty="0"/>
            </a:br>
            <a:r>
              <a:rPr lang="de-DE" sz="2400" dirty="0"/>
              <a:t>automatische Sollstellung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B92CC0-BDF4-4516-BC1E-FA55E5696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600" y="1754892"/>
            <a:ext cx="6669314" cy="442207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C3A2A96-0CE7-486A-B21F-86A97C84C14C}"/>
              </a:ext>
            </a:extLst>
          </p:cNvPr>
          <p:cNvSpPr txBox="1"/>
          <p:nvPr/>
        </p:nvSpPr>
        <p:spPr>
          <a:xfrm>
            <a:off x="10260050" y="6308209"/>
            <a:ext cx="1581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hlinkClick r:id="rId3" action="ppaction://hlinksldjump"/>
              </a:rPr>
              <a:t>&lt;&lt; Zur Übersicht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95055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B581C-E765-4076-93B5-40BC5D8A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Export Schnittstelle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88526E-8DFC-47E0-866E-69363C1A3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19900" cy="4351338"/>
          </a:xfrm>
        </p:spPr>
        <p:txBody>
          <a:bodyPr/>
          <a:lstStyle/>
          <a:p>
            <a:r>
              <a:rPr lang="de-DE" dirty="0"/>
              <a:t>Erzeugen der XML- und PDF-Dateien </a:t>
            </a:r>
            <a:br>
              <a:rPr lang="de-DE" dirty="0"/>
            </a:br>
            <a:r>
              <a:rPr lang="de-DE" dirty="0"/>
              <a:t>mit Abrechnungsdaten für Upload zu RP KS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4939427-2AA6-4897-96EB-1FAD5219D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092" y="3325359"/>
            <a:ext cx="3386537" cy="28516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006C6E9-446F-4E17-8567-65C6711E3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65306"/>
            <a:ext cx="6819900" cy="294311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375FCE5-9A7E-4DD8-B3D8-49B682F47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4091" y="365124"/>
            <a:ext cx="3386537" cy="26001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2541061-C4B7-435D-B437-AF7484191B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9504" y="365125"/>
            <a:ext cx="1031875" cy="810532"/>
          </a:xfrm>
          <a:prstGeom prst="rect">
            <a:avLst/>
          </a:prstGeom>
        </p:spPr>
      </p:pic>
      <p:pic>
        <p:nvPicPr>
          <p:cNvPr id="9" name="Grafik 8" descr="Ein Bild, das Schild, rot, Ende enthält.&#10;&#10;Automatisch generierte Beschreibung">
            <a:extLst>
              <a:ext uri="{FF2B5EF4-FFF2-40B4-BE49-F238E27FC236}">
                <a16:creationId xmlns:a16="http://schemas.microsoft.com/office/drawing/2014/main" id="{927855BA-2441-4F94-8B2C-3AECB27BC3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025" y="3152435"/>
            <a:ext cx="971550" cy="971550"/>
          </a:xfrm>
          <a:prstGeom prst="rect">
            <a:avLst/>
          </a:prstGeom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A13C0324-FEF3-49C0-8BAD-C2D78C408B95}"/>
              </a:ext>
            </a:extLst>
          </p:cNvPr>
          <p:cNvSpPr/>
          <p:nvPr/>
        </p:nvSpPr>
        <p:spPr>
          <a:xfrm rot="19760242">
            <a:off x="7105879" y="2881582"/>
            <a:ext cx="1061357" cy="412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20596ED3-D6F6-47A5-8EF6-3D622F1920FB}"/>
              </a:ext>
            </a:extLst>
          </p:cNvPr>
          <p:cNvSpPr/>
          <p:nvPr/>
        </p:nvSpPr>
        <p:spPr>
          <a:xfrm rot="1796752">
            <a:off x="7107001" y="4041888"/>
            <a:ext cx="1061357" cy="412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CA51BD-2992-4B38-8A74-D3BF0DDE7F08}"/>
              </a:ext>
            </a:extLst>
          </p:cNvPr>
          <p:cNvSpPr txBox="1"/>
          <p:nvPr/>
        </p:nvSpPr>
        <p:spPr>
          <a:xfrm>
            <a:off x="10260050" y="6308209"/>
            <a:ext cx="1581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hlinkClick r:id="rId7" action="ppaction://hlinksldjump"/>
              </a:rPr>
              <a:t>&lt;&lt; Zur Übersicht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52806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BC2D8-FE52-4AEB-B2A9-8D53522E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Upload zum ADT-Portal ekom21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505CE1-3F90-4FAA-89B3-E9ADBC17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70614" cy="4351338"/>
          </a:xfrm>
        </p:spPr>
        <p:txBody>
          <a:bodyPr/>
          <a:lstStyle/>
          <a:p>
            <a:r>
              <a:rPr lang="de-DE" dirty="0"/>
              <a:t>Upload der Schnittstellen-Datei für RP Kassel</a:t>
            </a:r>
          </a:p>
        </p:txBody>
      </p:sp>
      <p:pic>
        <p:nvPicPr>
          <p:cNvPr id="1026" name="Bild 1" descr="ekom21  Allgemeiner  Daten  Transfer   Internet Explorer">
            <a:extLst>
              <a:ext uri="{FF2B5EF4-FFF2-40B4-BE49-F238E27FC236}">
                <a16:creationId xmlns:a16="http://schemas.microsoft.com/office/drawing/2014/main" id="{02F7FBA4-A6F0-4680-8470-ECC2D6EDC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814" y="1825625"/>
            <a:ext cx="6632503" cy="38249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82424C3-DF71-4C96-9D34-24384B4A4C8B}"/>
              </a:ext>
            </a:extLst>
          </p:cNvPr>
          <p:cNvSpPr txBox="1"/>
          <p:nvPr/>
        </p:nvSpPr>
        <p:spPr>
          <a:xfrm>
            <a:off x="10260050" y="6308209"/>
            <a:ext cx="1581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hlinkClick r:id="rId3" action="ppaction://hlinksldjump"/>
              </a:rPr>
              <a:t>&lt;&lt; Zur Übersicht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64875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B581C-E765-4076-93B5-40BC5D8A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Export Excel-Abrechnung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88526E-8DFC-47E0-866E-69363C1A3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15743" cy="4351338"/>
          </a:xfrm>
        </p:spPr>
        <p:txBody>
          <a:bodyPr/>
          <a:lstStyle/>
          <a:p>
            <a:r>
              <a:rPr lang="de-DE" dirty="0"/>
              <a:t>Erzeugen der EXCEL- und PDF-Dateien </a:t>
            </a:r>
            <a:br>
              <a:rPr lang="de-DE" dirty="0"/>
            </a:br>
            <a:r>
              <a:rPr lang="de-DE" dirty="0"/>
              <a:t>mit Abrechnungsdaten für Dritte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4939427-2AA6-4897-96EB-1FAD5219D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092" y="3325359"/>
            <a:ext cx="3386537" cy="28516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006C6E9-446F-4E17-8567-65C6711E3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65306"/>
            <a:ext cx="6819900" cy="294311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Grafik 8" descr="Ein Bild, das Schild, rot, Ende enthält.&#10;&#10;Automatisch generierte Beschreibung">
            <a:extLst>
              <a:ext uri="{FF2B5EF4-FFF2-40B4-BE49-F238E27FC236}">
                <a16:creationId xmlns:a16="http://schemas.microsoft.com/office/drawing/2014/main" id="{927855BA-2441-4F94-8B2C-3AECB27BC3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025" y="3152435"/>
            <a:ext cx="971550" cy="971550"/>
          </a:xfrm>
          <a:prstGeom prst="rect">
            <a:avLst/>
          </a:prstGeom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A13C0324-FEF3-49C0-8BAD-C2D78C408B95}"/>
              </a:ext>
            </a:extLst>
          </p:cNvPr>
          <p:cNvSpPr/>
          <p:nvPr/>
        </p:nvSpPr>
        <p:spPr>
          <a:xfrm rot="19760242">
            <a:off x="7105879" y="2881582"/>
            <a:ext cx="1061357" cy="412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20596ED3-D6F6-47A5-8EF6-3D622F1920FB}"/>
              </a:ext>
            </a:extLst>
          </p:cNvPr>
          <p:cNvSpPr/>
          <p:nvPr/>
        </p:nvSpPr>
        <p:spPr>
          <a:xfrm rot="1796752">
            <a:off x="7107001" y="4041888"/>
            <a:ext cx="1061357" cy="412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3F9011E-1114-4BB5-952D-616AA4EEAB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092" y="831452"/>
            <a:ext cx="3438728" cy="213385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EACAD44F-61DC-4B53-A935-A3EB79EBB29A}"/>
              </a:ext>
            </a:extLst>
          </p:cNvPr>
          <p:cNvSpPr txBox="1"/>
          <p:nvPr/>
        </p:nvSpPr>
        <p:spPr>
          <a:xfrm>
            <a:off x="10260050" y="6308209"/>
            <a:ext cx="1581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hlinkClick r:id="rId6" action="ppaction://hlinksldjump"/>
              </a:rPr>
              <a:t>&lt;&lt; Zur Übersicht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16017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Breitbild</PresentationFormat>
  <Paragraphs>53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Automatisierte Kostenerstattung mit PROSOZ 14plus</vt:lpstr>
      <vt:lpstr>Übersicht Online Kostenabrechnung mit RP Kassel</vt:lpstr>
      <vt:lpstr>Übersicht Kostenabrechnung mit Dritten / anderen Jugendämtern</vt:lpstr>
      <vt:lpstr>Prosoz Importtool</vt:lpstr>
      <vt:lpstr>Prosoz 14plus-Aktion  Kostenabrechnung mit RP KS</vt:lpstr>
      <vt:lpstr>Prosoz 14plus-Aktion  Kostenabrechnung mit Dritten</vt:lpstr>
      <vt:lpstr>Export Schnittstelle </vt:lpstr>
      <vt:lpstr>Upload zum ADT-Portal ekom21</vt:lpstr>
      <vt:lpstr>Export Excel-Abrechnung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Kostenabrechnung mit RP Kassel</dc:title>
  <dc:creator>Uwe Weidner</dc:creator>
  <cp:lastModifiedBy>Uwe Weidner</cp:lastModifiedBy>
  <cp:revision>24</cp:revision>
  <dcterms:created xsi:type="dcterms:W3CDTF">2019-10-28T06:45:43Z</dcterms:created>
  <dcterms:modified xsi:type="dcterms:W3CDTF">2019-10-28T08:46:11Z</dcterms:modified>
</cp:coreProperties>
</file>